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Candar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ndara-bold.fntdata"/><Relationship Id="rId25" Type="http://schemas.openxmlformats.org/officeDocument/2006/relationships/font" Target="fonts/Candara-regular.fntdata"/><Relationship Id="rId28" Type="http://schemas.openxmlformats.org/officeDocument/2006/relationships/font" Target="fonts/Candara-boldItalic.fntdata"/><Relationship Id="rId27" Type="http://schemas.openxmlformats.org/officeDocument/2006/relationships/font" Target="fonts/Candar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ee8866183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ee886618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ee8866183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ee886618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ee8866183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ee886618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ee8866183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ee886618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9dc1099c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9dc1099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9dc1099c3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9dc1099c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9dc1099c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9dc1099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9dc1099c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9dc1099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9dc1099c3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9dc1099c3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9dc1099c3_7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9dc1099c3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ee8866183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e886618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ee8866183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ee886618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9dc1098a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9dc1098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ee8866183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ee886618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ee8866183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ee886618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4142" y="788961"/>
            <a:ext cx="10223715" cy="2281238"/>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2"/>
          <p:cNvSpPr txBox="1"/>
          <p:nvPr>
            <p:ph idx="1" type="subTitle"/>
          </p:nvPr>
        </p:nvSpPr>
        <p:spPr>
          <a:xfrm>
            <a:off x="984142" y="3429000"/>
            <a:ext cx="10223715" cy="1362075"/>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 name="Google Shape;12;p2"/>
          <p:cNvSpPr/>
          <p:nvPr/>
        </p:nvSpPr>
        <p:spPr>
          <a:xfrm>
            <a:off x="0" y="5653488"/>
            <a:ext cx="12192000" cy="1228725"/>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b="0" l="0" r="0" t="0"/>
          <a:stretch/>
        </p:blipFill>
        <p:spPr>
          <a:xfrm>
            <a:off x="480447" y="6015174"/>
            <a:ext cx="1649665" cy="505353"/>
          </a:xfrm>
          <a:prstGeom prst="rect">
            <a:avLst/>
          </a:prstGeom>
          <a:noFill/>
          <a:ln>
            <a:noFill/>
          </a:ln>
        </p:spPr>
      </p:pic>
      <p:sp>
        <p:nvSpPr>
          <p:cNvPr id="14" name="Google Shape;14;p2"/>
          <p:cNvSpPr txBox="1"/>
          <p:nvPr/>
        </p:nvSpPr>
        <p:spPr>
          <a:xfrm>
            <a:off x="8009467" y="6037018"/>
            <a:ext cx="3894666"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2400" u="none" cap="none" strike="noStrike">
                <a:solidFill>
                  <a:schemeClr val="lt1"/>
                </a:solidFill>
                <a:latin typeface="Calibri"/>
                <a:ea typeface="Calibri"/>
                <a:cs typeface="Calibri"/>
                <a:sym typeface="Calibri"/>
              </a:rPr>
              <a:t>SECURE THE WEB</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19" name="Google Shape;19;p3"/>
          <p:cNvGrpSpPr/>
          <p:nvPr/>
        </p:nvGrpSpPr>
        <p:grpSpPr>
          <a:xfrm>
            <a:off x="0" y="6152750"/>
            <a:ext cx="12192000" cy="705250"/>
            <a:chOff x="0" y="6152750"/>
            <a:chExt cx="12192000" cy="705250"/>
          </a:xfrm>
        </p:grpSpPr>
        <p:sp>
          <p:nvSpPr>
            <p:cNvPr id="20" name="Google Shape;20;p3"/>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lt1"/>
                  </a:solidFill>
                  <a:latin typeface="Calibri"/>
                  <a:ea typeface="Calibri"/>
                  <a:cs typeface="Calibri"/>
                  <a:sym typeface="Calibri"/>
                </a:rPr>
                <a:t>SECURE THE WEB</a:t>
              </a:r>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sp>
        <p:nvSpPr>
          <p:cNvPr id="23" name="Google Shape;23;p4"/>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grpSp>
        <p:nvGrpSpPr>
          <p:cNvPr id="26" name="Google Shape;26;p4"/>
          <p:cNvGrpSpPr/>
          <p:nvPr/>
        </p:nvGrpSpPr>
        <p:grpSpPr>
          <a:xfrm>
            <a:off x="0" y="6152750"/>
            <a:ext cx="12192000" cy="705250"/>
            <a:chOff x="0" y="6152750"/>
            <a:chExt cx="12192000" cy="705250"/>
          </a:xfrm>
        </p:grpSpPr>
        <p:sp>
          <p:nvSpPr>
            <p:cNvPr id="27" name="Google Shape;27;p4"/>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4"/>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29" name="Google Shape;29;p4"/>
          <p:cNvSpPr txBox="1"/>
          <p:nvPr/>
        </p:nvSpPr>
        <p:spPr>
          <a:xfrm>
            <a:off x="8358809" y="3428999"/>
            <a:ext cx="2994992"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7F7F7F"/>
                </a:solidFill>
                <a:latin typeface="Calibri"/>
                <a:ea typeface="Calibri"/>
                <a:cs typeface="Calibri"/>
                <a:sym typeface="Calibri"/>
              </a:rPr>
              <a:t>“Sample call out quote design for highlighting a particular point in your bullets”</a:t>
            </a:r>
            <a:endParaRPr/>
          </a:p>
        </p:txBody>
      </p:sp>
      <p:sp>
        <p:nvSpPr>
          <p:cNvPr id="30" name="Google Shape;30;p4"/>
          <p:cNvSpPr/>
          <p:nvPr/>
        </p:nvSpPr>
        <p:spPr>
          <a:xfrm>
            <a:off x="8001000" y="3428999"/>
            <a:ext cx="149087" cy="2166731"/>
          </a:xfrm>
          <a:prstGeom prst="snip2DiagRect">
            <a:avLst>
              <a:gd fmla="val 50000" name="adj1"/>
              <a:gd fmla="val 46305"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grpSp>
        <p:nvGrpSpPr>
          <p:cNvPr id="32" name="Google Shape;32;p5"/>
          <p:cNvGrpSpPr/>
          <p:nvPr/>
        </p:nvGrpSpPr>
        <p:grpSpPr>
          <a:xfrm>
            <a:off x="0" y="6152750"/>
            <a:ext cx="12192000" cy="705250"/>
            <a:chOff x="0" y="6152750"/>
            <a:chExt cx="12192000" cy="705250"/>
          </a:xfrm>
        </p:grpSpPr>
        <p:sp>
          <p:nvSpPr>
            <p:cNvPr id="33" name="Google Shape;33;p5"/>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 name="Google Shape;34;p5"/>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35" name="Google Shape;35;p5"/>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grpSp>
        <p:nvGrpSpPr>
          <p:cNvPr id="40" name="Google Shape;40;p6"/>
          <p:cNvGrpSpPr/>
          <p:nvPr/>
        </p:nvGrpSpPr>
        <p:grpSpPr>
          <a:xfrm>
            <a:off x="0" y="6152750"/>
            <a:ext cx="12192000" cy="705250"/>
            <a:chOff x="0" y="6152750"/>
            <a:chExt cx="12192000" cy="705250"/>
          </a:xfrm>
        </p:grpSpPr>
        <p:sp>
          <p:nvSpPr>
            <p:cNvPr id="41" name="Google Shape;41;p6"/>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6"/>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43" name="Google Shape;43;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1D7BD7"/>
              </a:buClr>
              <a:buSzPts val="2400"/>
              <a:buNone/>
              <a:defRPr b="1" sz="2400">
                <a:solidFill>
                  <a:srgbClr val="1D7BD7"/>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1D7BD7"/>
              </a:buClr>
              <a:buSzPts val="2400"/>
              <a:buNone/>
              <a:defRPr b="1" sz="2400">
                <a:solidFill>
                  <a:srgbClr val="1D7BD7"/>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grpSp>
        <p:nvGrpSpPr>
          <p:cNvPr id="50" name="Google Shape;50;p7"/>
          <p:cNvGrpSpPr/>
          <p:nvPr/>
        </p:nvGrpSpPr>
        <p:grpSpPr>
          <a:xfrm>
            <a:off x="0" y="6152750"/>
            <a:ext cx="12192000" cy="705250"/>
            <a:chOff x="0" y="6152750"/>
            <a:chExt cx="12192000" cy="705250"/>
          </a:xfrm>
        </p:grpSpPr>
        <p:sp>
          <p:nvSpPr>
            <p:cNvPr id="51" name="Google Shape;51;p7"/>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7"/>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53" name="Google Shape;53;p7"/>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2" type="sldNum"/>
          </p:nvPr>
        </p:nvSpPr>
        <p:spPr>
          <a:xfrm>
            <a:off x="861060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grpSp>
        <p:nvGrpSpPr>
          <p:cNvPr id="56" name="Google Shape;56;p8"/>
          <p:cNvGrpSpPr/>
          <p:nvPr/>
        </p:nvGrpSpPr>
        <p:grpSpPr>
          <a:xfrm>
            <a:off x="0" y="6152750"/>
            <a:ext cx="12192000" cy="705250"/>
            <a:chOff x="0" y="6152750"/>
            <a:chExt cx="12192000" cy="705250"/>
          </a:xfrm>
        </p:grpSpPr>
        <p:sp>
          <p:nvSpPr>
            <p:cNvPr id="57" name="Google Shape;57;p8"/>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8"/>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59" name="Google Shape;5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grpSp>
        <p:nvGrpSpPr>
          <p:cNvPr id="61" name="Google Shape;61;p9"/>
          <p:cNvGrpSpPr/>
          <p:nvPr/>
        </p:nvGrpSpPr>
        <p:grpSpPr>
          <a:xfrm>
            <a:off x="0" y="6152750"/>
            <a:ext cx="12192000" cy="705250"/>
            <a:chOff x="0" y="6152750"/>
            <a:chExt cx="12192000" cy="705250"/>
          </a:xfrm>
        </p:grpSpPr>
        <p:sp>
          <p:nvSpPr>
            <p:cNvPr id="62" name="Google Shape;62;p9"/>
            <p:cNvSpPr/>
            <p:nvPr/>
          </p:nvSpPr>
          <p:spPr>
            <a:xfrm>
              <a:off x="0" y="6152750"/>
              <a:ext cx="12192000" cy="705250"/>
            </a:xfrm>
            <a:prstGeom prst="rect">
              <a:avLst/>
            </a:prstGeom>
            <a:solidFill>
              <a:srgbClr val="1D7B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9"/>
            <p:cNvSpPr txBox="1"/>
            <p:nvPr/>
          </p:nvSpPr>
          <p:spPr>
            <a:xfrm>
              <a:off x="838200" y="6311900"/>
              <a:ext cx="359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SECURE THE WEB</a:t>
              </a:r>
              <a:endParaRPr/>
            </a:p>
          </p:txBody>
        </p:sp>
      </p:grpSp>
      <p:sp>
        <p:nvSpPr>
          <p:cNvPr id="64" name="Google Shape;6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 name="Google Shape;66;p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F7FC"/>
            </a:gs>
            <a:gs pos="65000">
              <a:srgbClr val="F5F7FC"/>
            </a:gs>
            <a:gs pos="100000">
              <a:srgbClr val="D8D8D8"/>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1"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jpg"/><Relationship Id="rId5"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beta.securityknowledgeframework.org/dashboard" TargetMode="Externa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facebook.com/groups/owaspfoundation" TargetMode="External"/><Relationship Id="rId4" Type="http://schemas.openxmlformats.org/officeDocument/2006/relationships/image" Target="../media/image24.png"/><Relationship Id="rId11" Type="http://schemas.openxmlformats.org/officeDocument/2006/relationships/image" Target="../media/image21.png"/><Relationship Id="rId10" Type="http://schemas.openxmlformats.org/officeDocument/2006/relationships/hyperlink" Target="https://www.meetup.com/pro/OWASP/" TargetMode="External"/><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hyperlink" Target="https://owasp.org" TargetMode="External"/><Relationship Id="rId7" Type="http://schemas.openxmlformats.org/officeDocument/2006/relationships/hyperlink" Target="https://groups.google.com/a/owasp.com" TargetMode="External"/><Relationship Id="rId8"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0"/>
          <p:cNvSpPr txBox="1"/>
          <p:nvPr>
            <p:ph type="ctrTitle"/>
          </p:nvPr>
        </p:nvSpPr>
        <p:spPr>
          <a:xfrm>
            <a:off x="984142" y="788961"/>
            <a:ext cx="10223715" cy="228123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IMPROVING THE</a:t>
            </a:r>
            <a:br>
              <a:rPr lang="en-US"/>
            </a:br>
            <a:r>
              <a:rPr lang="en-US"/>
              <a:t>SECURITY OF SOFTWARE</a:t>
            </a:r>
            <a:endParaRPr/>
          </a:p>
        </p:txBody>
      </p:sp>
      <p:sp>
        <p:nvSpPr>
          <p:cNvPr id="73" name="Google Shape;73;p10"/>
          <p:cNvSpPr txBox="1"/>
          <p:nvPr>
            <p:ph idx="1" type="subTitle"/>
          </p:nvPr>
        </p:nvSpPr>
        <p:spPr>
          <a:xfrm>
            <a:off x="984142" y="3429000"/>
            <a:ext cx="10223715" cy="136207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OWASP Foundation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b="0" l="0" r="0" t="0"/>
          <a:stretch/>
        </p:blipFill>
        <p:spPr>
          <a:xfrm>
            <a:off x="114300" y="110325"/>
            <a:ext cx="10591250" cy="5977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nvSpPr>
        <p:spPr>
          <a:xfrm>
            <a:off x="1524000" y="3937650"/>
            <a:ext cx="9144000" cy="1581300"/>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1" name="Google Shape;141;p20"/>
          <p:cNvSpPr txBox="1"/>
          <p:nvPr/>
        </p:nvSpPr>
        <p:spPr>
          <a:xfrm>
            <a:off x="1778000" y="611837"/>
            <a:ext cx="5429100" cy="384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F81BD"/>
              </a:buClr>
              <a:buSzPts val="1900"/>
              <a:buFont typeface="Calibri"/>
              <a:buNone/>
            </a:pPr>
            <a:r>
              <a:rPr b="1" i="0" lang="en-US" sz="1900" u="none">
                <a:solidFill>
                  <a:srgbClr val="4F81BD"/>
                </a:solidFill>
                <a:latin typeface="Calibri"/>
                <a:ea typeface="Calibri"/>
                <a:cs typeface="Calibri"/>
                <a:sym typeface="Calibri"/>
              </a:rPr>
              <a:t>Premier members (donate $20,000/year):</a:t>
            </a:r>
            <a:endParaRPr/>
          </a:p>
        </p:txBody>
      </p:sp>
      <p:pic>
        <p:nvPicPr>
          <p:cNvPr id="142" name="Google Shape;142;p20"/>
          <p:cNvPicPr preferRelativeResize="0"/>
          <p:nvPr/>
        </p:nvPicPr>
        <p:blipFill rotWithShape="1">
          <a:blip r:embed="rId3">
            <a:alphaModFix/>
          </a:blip>
          <a:srcRect b="0" l="0" r="0" t="0"/>
          <a:stretch/>
        </p:blipFill>
        <p:spPr>
          <a:xfrm>
            <a:off x="1524000" y="951562"/>
            <a:ext cx="9142413" cy="2257425"/>
          </a:xfrm>
          <a:prstGeom prst="rect">
            <a:avLst/>
          </a:prstGeom>
          <a:noFill/>
          <a:ln>
            <a:noFill/>
          </a:ln>
        </p:spPr>
      </p:pic>
      <p:pic>
        <p:nvPicPr>
          <p:cNvPr id="143" name="Google Shape;143;p20"/>
          <p:cNvPicPr preferRelativeResize="0"/>
          <p:nvPr/>
        </p:nvPicPr>
        <p:blipFill rotWithShape="1">
          <a:blip r:embed="rId4">
            <a:alphaModFix/>
          </a:blip>
          <a:srcRect b="0" l="0" r="0" t="0"/>
          <a:stretch/>
        </p:blipFill>
        <p:spPr>
          <a:xfrm>
            <a:off x="1601787" y="3993212"/>
            <a:ext cx="1690687" cy="1138237"/>
          </a:xfrm>
          <a:prstGeom prst="rect">
            <a:avLst/>
          </a:prstGeom>
          <a:noFill/>
          <a:ln>
            <a:noFill/>
          </a:ln>
        </p:spPr>
      </p:pic>
      <p:pic>
        <p:nvPicPr>
          <p:cNvPr id="144" name="Google Shape;144;p20"/>
          <p:cNvPicPr preferRelativeResize="0"/>
          <p:nvPr/>
        </p:nvPicPr>
        <p:blipFill rotWithShape="1">
          <a:blip r:embed="rId5">
            <a:alphaModFix/>
          </a:blip>
          <a:srcRect b="0" l="0" r="0" t="0"/>
          <a:stretch/>
        </p:blipFill>
        <p:spPr>
          <a:xfrm>
            <a:off x="3916362" y="3986862"/>
            <a:ext cx="1905000" cy="571500"/>
          </a:xfrm>
          <a:prstGeom prst="rect">
            <a:avLst/>
          </a:prstGeom>
          <a:noFill/>
          <a:ln>
            <a:noFill/>
          </a:ln>
        </p:spPr>
      </p:pic>
      <p:pic>
        <p:nvPicPr>
          <p:cNvPr id="145" name="Google Shape;145;p20"/>
          <p:cNvPicPr preferRelativeResize="0"/>
          <p:nvPr/>
        </p:nvPicPr>
        <p:blipFill rotWithShape="1">
          <a:blip r:embed="rId6">
            <a:alphaModFix/>
          </a:blip>
          <a:srcRect b="0" l="0" r="0" t="0"/>
          <a:stretch/>
        </p:blipFill>
        <p:spPr>
          <a:xfrm>
            <a:off x="6372225" y="4061475"/>
            <a:ext cx="1905000" cy="381000"/>
          </a:xfrm>
          <a:prstGeom prst="rect">
            <a:avLst/>
          </a:prstGeom>
          <a:noFill/>
          <a:ln>
            <a:noFill/>
          </a:ln>
        </p:spPr>
      </p:pic>
      <p:pic>
        <p:nvPicPr>
          <p:cNvPr id="146" name="Google Shape;146;p20"/>
          <p:cNvPicPr preferRelativeResize="0"/>
          <p:nvPr/>
        </p:nvPicPr>
        <p:blipFill rotWithShape="1">
          <a:blip r:embed="rId7">
            <a:alphaModFix/>
          </a:blip>
          <a:srcRect b="0" l="0" r="0" t="0"/>
          <a:stretch/>
        </p:blipFill>
        <p:spPr>
          <a:xfrm>
            <a:off x="8639175" y="4220225"/>
            <a:ext cx="1658937" cy="973137"/>
          </a:xfrm>
          <a:prstGeom prst="rect">
            <a:avLst/>
          </a:prstGeom>
          <a:noFill/>
          <a:ln>
            <a:noFill/>
          </a:ln>
        </p:spPr>
      </p:pic>
      <p:sp>
        <p:nvSpPr>
          <p:cNvPr id="147" name="Google Shape;147;p20"/>
          <p:cNvSpPr txBox="1"/>
          <p:nvPr/>
        </p:nvSpPr>
        <p:spPr>
          <a:xfrm>
            <a:off x="1778000" y="3334400"/>
            <a:ext cx="2632200" cy="384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F81BD"/>
              </a:buClr>
              <a:buSzPts val="1900"/>
              <a:buFont typeface="Calibri"/>
              <a:buNone/>
            </a:pPr>
            <a:r>
              <a:rPr b="1" i="0" lang="en-US" sz="1900" u="none">
                <a:solidFill>
                  <a:srgbClr val="4F81BD"/>
                </a:solidFill>
                <a:latin typeface="Calibri"/>
                <a:ea typeface="Calibri"/>
                <a:cs typeface="Calibri"/>
                <a:sym typeface="Calibri"/>
              </a:rPr>
              <a:t>New Corporate Members</a:t>
            </a:r>
            <a:endParaRPr/>
          </a:p>
        </p:txBody>
      </p:sp>
      <p:pic>
        <p:nvPicPr>
          <p:cNvPr id="148" name="Google Shape;148;p20"/>
          <p:cNvPicPr preferRelativeResize="0"/>
          <p:nvPr/>
        </p:nvPicPr>
        <p:blipFill rotWithShape="1">
          <a:blip r:embed="rId8">
            <a:alphaModFix/>
          </a:blip>
          <a:srcRect b="0" l="0" r="0" t="0"/>
          <a:stretch/>
        </p:blipFill>
        <p:spPr>
          <a:xfrm>
            <a:off x="3035300" y="4617100"/>
            <a:ext cx="3048000" cy="774700"/>
          </a:xfrm>
          <a:prstGeom prst="rect">
            <a:avLst/>
          </a:prstGeom>
          <a:noFill/>
          <a:ln>
            <a:noFill/>
          </a:ln>
        </p:spPr>
      </p:pic>
      <p:pic>
        <p:nvPicPr>
          <p:cNvPr id="149" name="Google Shape;149;p20"/>
          <p:cNvPicPr preferRelativeResize="0"/>
          <p:nvPr/>
        </p:nvPicPr>
        <p:blipFill rotWithShape="1">
          <a:blip r:embed="rId9">
            <a:alphaModFix/>
          </a:blip>
          <a:srcRect b="0" l="0" r="0" t="0"/>
          <a:stretch/>
        </p:blipFill>
        <p:spPr>
          <a:xfrm>
            <a:off x="6313487" y="4696475"/>
            <a:ext cx="1984375" cy="53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3">
            <a:alphaModFix/>
          </a:blip>
          <a:srcRect b="5642" l="0" r="0" t="0"/>
          <a:stretch/>
        </p:blipFill>
        <p:spPr>
          <a:xfrm>
            <a:off x="6573901" y="124550"/>
            <a:ext cx="4514224" cy="5813549"/>
          </a:xfrm>
          <a:prstGeom prst="rect">
            <a:avLst/>
          </a:prstGeom>
          <a:noFill/>
          <a:ln>
            <a:noFill/>
          </a:ln>
        </p:spPr>
      </p:pic>
      <p:pic>
        <p:nvPicPr>
          <p:cNvPr id="155" name="Google Shape;155;p21"/>
          <p:cNvPicPr preferRelativeResize="0"/>
          <p:nvPr/>
        </p:nvPicPr>
        <p:blipFill rotWithShape="1">
          <a:blip r:embed="rId4">
            <a:alphaModFix/>
          </a:blip>
          <a:srcRect b="0" l="0" r="0" t="0"/>
          <a:stretch/>
        </p:blipFill>
        <p:spPr>
          <a:xfrm>
            <a:off x="639475" y="1025262"/>
            <a:ext cx="3963987" cy="2230436"/>
          </a:xfrm>
          <a:prstGeom prst="rect">
            <a:avLst/>
          </a:prstGeom>
          <a:noFill/>
          <a:ln>
            <a:noFill/>
          </a:ln>
        </p:spPr>
      </p:pic>
      <p:pic>
        <p:nvPicPr>
          <p:cNvPr id="156" name="Google Shape;156;p21"/>
          <p:cNvPicPr preferRelativeResize="0"/>
          <p:nvPr/>
        </p:nvPicPr>
        <p:blipFill rotWithShape="1">
          <a:blip r:embed="rId5">
            <a:alphaModFix/>
          </a:blip>
          <a:srcRect b="0" l="0" r="0" t="0"/>
          <a:stretch/>
        </p:blipFill>
        <p:spPr>
          <a:xfrm>
            <a:off x="638687" y="3255712"/>
            <a:ext cx="3965574" cy="222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nvSpPr>
        <p:spPr>
          <a:xfrm>
            <a:off x="7293025" y="68525"/>
            <a:ext cx="4724400" cy="7143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US" sz="2800">
                <a:latin typeface="Calibri"/>
                <a:ea typeface="Calibri"/>
                <a:cs typeface="Calibri"/>
                <a:sym typeface="Calibri"/>
              </a:rPr>
              <a:t>CTF Prizes</a:t>
            </a:r>
            <a:endParaRPr sz="2800">
              <a:latin typeface="Calibri"/>
              <a:ea typeface="Calibri"/>
              <a:cs typeface="Calibri"/>
              <a:sym typeface="Calibri"/>
            </a:endParaRPr>
          </a:p>
        </p:txBody>
      </p:sp>
      <p:pic>
        <p:nvPicPr>
          <p:cNvPr id="162" name="Google Shape;162;p22"/>
          <p:cNvPicPr preferRelativeResize="0"/>
          <p:nvPr/>
        </p:nvPicPr>
        <p:blipFill rotWithShape="1">
          <a:blip r:embed="rId3">
            <a:alphaModFix/>
          </a:blip>
          <a:srcRect b="0" l="-10107" r="0" t="-8213"/>
          <a:stretch/>
        </p:blipFill>
        <p:spPr>
          <a:xfrm>
            <a:off x="2853000" y="618025"/>
            <a:ext cx="4196750" cy="5499101"/>
          </a:xfrm>
          <a:prstGeom prst="rect">
            <a:avLst/>
          </a:prstGeom>
          <a:noFill/>
          <a:ln>
            <a:noFill/>
          </a:ln>
        </p:spPr>
      </p:pic>
      <p:pic>
        <p:nvPicPr>
          <p:cNvPr id="163" name="Google Shape;163;p22"/>
          <p:cNvPicPr preferRelativeResize="0"/>
          <p:nvPr/>
        </p:nvPicPr>
        <p:blipFill rotWithShape="1">
          <a:blip r:embed="rId4">
            <a:alphaModFix/>
          </a:blip>
          <a:srcRect b="0" l="0" r="0" t="0"/>
          <a:stretch/>
        </p:blipFill>
        <p:spPr>
          <a:xfrm>
            <a:off x="7049750" y="618037"/>
            <a:ext cx="3940475" cy="5499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Amass</a:t>
            </a:r>
            <a:endParaRPr/>
          </a:p>
        </p:txBody>
      </p:sp>
      <p:sp>
        <p:nvSpPr>
          <p:cNvPr id="169" name="Google Shape;169;p23"/>
          <p:cNvSpPr txBox="1"/>
          <p:nvPr>
            <p:ph idx="1" type="body"/>
          </p:nvPr>
        </p:nvSpPr>
        <p:spPr>
          <a:xfrm>
            <a:off x="899625" y="1208775"/>
            <a:ext cx="4360500" cy="25530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Flagship Project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Performs network mapping of attack surfaces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Part of Kali Linux</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Used by Bug Bounty Hunters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Stores Findgings in a GraphDB</a:t>
            </a:r>
            <a:endParaRPr sz="2100">
              <a:solidFill>
                <a:srgbClr val="000000"/>
              </a:solidFill>
            </a:endParaRPr>
          </a:p>
          <a:p>
            <a:pPr indent="0" lvl="0" marL="0" rtl="0" algn="l">
              <a:spcBef>
                <a:spcPts val="1000"/>
              </a:spcBef>
              <a:spcAft>
                <a:spcPts val="0"/>
              </a:spcAft>
              <a:buNone/>
            </a:pPr>
            <a:r>
              <a:t/>
            </a:r>
            <a:endParaRPr/>
          </a:p>
        </p:txBody>
      </p:sp>
      <p:pic>
        <p:nvPicPr>
          <p:cNvPr id="170" name="Google Shape;170;p23"/>
          <p:cNvPicPr preferRelativeResize="0"/>
          <p:nvPr/>
        </p:nvPicPr>
        <p:blipFill>
          <a:blip r:embed="rId3">
            <a:alphaModFix/>
          </a:blip>
          <a:stretch>
            <a:fillRect/>
          </a:stretch>
        </p:blipFill>
        <p:spPr>
          <a:xfrm>
            <a:off x="5983975" y="344922"/>
            <a:ext cx="5269877" cy="2964300"/>
          </a:xfrm>
          <a:prstGeom prst="rect">
            <a:avLst/>
          </a:prstGeom>
          <a:noFill/>
          <a:ln>
            <a:noFill/>
          </a:ln>
        </p:spPr>
      </p:pic>
      <p:pic>
        <p:nvPicPr>
          <p:cNvPr id="171" name="Google Shape;171;p23"/>
          <p:cNvPicPr preferRelativeResize="0"/>
          <p:nvPr/>
        </p:nvPicPr>
        <p:blipFill>
          <a:blip r:embed="rId4">
            <a:alphaModFix/>
          </a:blip>
          <a:stretch>
            <a:fillRect/>
          </a:stretch>
        </p:blipFill>
        <p:spPr>
          <a:xfrm>
            <a:off x="6680350" y="3412025"/>
            <a:ext cx="3930900" cy="26206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ZAP</a:t>
            </a:r>
            <a:endParaRPr/>
          </a:p>
        </p:txBody>
      </p:sp>
      <p:sp>
        <p:nvSpPr>
          <p:cNvPr id="177" name="Google Shape;177;p24"/>
          <p:cNvSpPr txBox="1"/>
          <p:nvPr>
            <p:ph idx="1" type="body"/>
          </p:nvPr>
        </p:nvSpPr>
        <p:spPr>
          <a:xfrm>
            <a:off x="127525" y="4190650"/>
            <a:ext cx="5791500" cy="19026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Flagship Project</a:t>
            </a:r>
            <a:endParaRPr sz="2100">
              <a:solidFill>
                <a:srgbClr val="000000"/>
              </a:solidFill>
            </a:endParaRPr>
          </a:p>
          <a:p>
            <a:pPr indent="-342900" lvl="0" marL="342900" rtl="0" algn="l">
              <a:lnSpc>
                <a:spcPct val="100000"/>
              </a:lnSpc>
              <a:spcBef>
                <a:spcPts val="0"/>
              </a:spcBef>
              <a:spcAft>
                <a:spcPts val="0"/>
              </a:spcAft>
              <a:buClr>
                <a:srgbClr val="000000"/>
              </a:buClr>
              <a:buSzPts val="2100"/>
              <a:buChar char="•"/>
            </a:pPr>
            <a:r>
              <a:rPr lang="en-US" sz="2100">
                <a:solidFill>
                  <a:srgbClr val="000000"/>
                </a:solidFill>
              </a:rPr>
              <a:t>Web App DAST tool</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Integrates into CI/CD Pipeline</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GitHub Actions and GitLab Modules exist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140+ Contributors</a:t>
            </a:r>
            <a:endParaRPr/>
          </a:p>
        </p:txBody>
      </p:sp>
      <p:pic>
        <p:nvPicPr>
          <p:cNvPr id="178" name="Google Shape;178;p24"/>
          <p:cNvPicPr preferRelativeResize="0"/>
          <p:nvPr/>
        </p:nvPicPr>
        <p:blipFill>
          <a:blip r:embed="rId3">
            <a:alphaModFix/>
          </a:blip>
          <a:stretch>
            <a:fillRect/>
          </a:stretch>
        </p:blipFill>
        <p:spPr>
          <a:xfrm>
            <a:off x="127525" y="1165925"/>
            <a:ext cx="11887201" cy="302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Cheat Sheet</a:t>
            </a:r>
            <a:endParaRPr/>
          </a:p>
        </p:txBody>
      </p:sp>
      <p:sp>
        <p:nvSpPr>
          <p:cNvPr id="184" name="Google Shape;184;p25"/>
          <p:cNvSpPr txBox="1"/>
          <p:nvPr>
            <p:ph idx="1" type="body"/>
          </p:nvPr>
        </p:nvSpPr>
        <p:spPr>
          <a:xfrm>
            <a:off x="899625" y="1208775"/>
            <a:ext cx="4360500" cy="15954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Flagship Project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Helps Devs with AppSec Issues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Project is lead by industry veterans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130+ Contributors</a:t>
            </a:r>
            <a:endParaRPr/>
          </a:p>
        </p:txBody>
      </p:sp>
      <p:pic>
        <p:nvPicPr>
          <p:cNvPr id="185" name="Google Shape;185;p25"/>
          <p:cNvPicPr preferRelativeResize="0"/>
          <p:nvPr/>
        </p:nvPicPr>
        <p:blipFill>
          <a:blip r:embed="rId3">
            <a:alphaModFix/>
          </a:blip>
          <a:stretch>
            <a:fillRect/>
          </a:stretch>
        </p:blipFill>
        <p:spPr>
          <a:xfrm>
            <a:off x="6124324" y="1208775"/>
            <a:ext cx="5479875" cy="425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Defect Dojo</a:t>
            </a:r>
            <a:endParaRPr/>
          </a:p>
        </p:txBody>
      </p:sp>
      <p:sp>
        <p:nvSpPr>
          <p:cNvPr id="191" name="Google Shape;191;p26"/>
          <p:cNvSpPr txBox="1"/>
          <p:nvPr>
            <p:ph idx="1" type="body"/>
          </p:nvPr>
        </p:nvSpPr>
        <p:spPr>
          <a:xfrm>
            <a:off x="899625" y="1208775"/>
            <a:ext cx="4360500" cy="25530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Flagship Project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Consolidated Security Findings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Over 60 tool Integrations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De-dupes findings</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Connects to Jira for bug reporting</a:t>
            </a:r>
            <a:endParaRPr sz="2100">
              <a:solidFill>
                <a:srgbClr val="000000"/>
              </a:solidFill>
            </a:endParaRPr>
          </a:p>
          <a:p>
            <a:pPr indent="0" lvl="0" marL="0" rtl="0" algn="l">
              <a:spcBef>
                <a:spcPts val="1000"/>
              </a:spcBef>
              <a:spcAft>
                <a:spcPts val="0"/>
              </a:spcAft>
              <a:buNone/>
            </a:pPr>
            <a:r>
              <a:t/>
            </a:r>
            <a:endParaRPr/>
          </a:p>
        </p:txBody>
      </p:sp>
      <p:pic>
        <p:nvPicPr>
          <p:cNvPr id="192" name="Google Shape;192;p26"/>
          <p:cNvPicPr preferRelativeResize="0"/>
          <p:nvPr/>
        </p:nvPicPr>
        <p:blipFill>
          <a:blip r:embed="rId3">
            <a:alphaModFix/>
          </a:blip>
          <a:stretch>
            <a:fillRect/>
          </a:stretch>
        </p:blipFill>
        <p:spPr>
          <a:xfrm>
            <a:off x="5039475" y="1389463"/>
            <a:ext cx="6362700" cy="381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Security Knowledge Framework</a:t>
            </a:r>
            <a:endParaRPr/>
          </a:p>
        </p:txBody>
      </p:sp>
      <p:sp>
        <p:nvSpPr>
          <p:cNvPr id="198" name="Google Shape;198;p27"/>
          <p:cNvSpPr txBox="1"/>
          <p:nvPr>
            <p:ph idx="1" type="body"/>
          </p:nvPr>
        </p:nvSpPr>
        <p:spPr>
          <a:xfrm>
            <a:off x="152400" y="4169950"/>
            <a:ext cx="10515600" cy="15954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Flagship Project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Helps Devs with AppSec Training</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Part of the OpenSSF</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An Open Source SaaS version is being developed </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u="sng">
                <a:solidFill>
                  <a:schemeClr val="hlink"/>
                </a:solidFill>
                <a:hlinkClick r:id="rId3"/>
              </a:rPr>
              <a:t>https://beta.securityknowledgeframework.org/dashboard</a:t>
            </a:r>
            <a:r>
              <a:rPr lang="en-US" sz="2100">
                <a:solidFill>
                  <a:srgbClr val="000000"/>
                </a:solidFill>
              </a:rPr>
              <a:t> </a:t>
            </a:r>
            <a:endParaRPr sz="2100">
              <a:solidFill>
                <a:srgbClr val="000000"/>
              </a:solidFill>
            </a:endParaRPr>
          </a:p>
        </p:txBody>
      </p:sp>
      <p:pic>
        <p:nvPicPr>
          <p:cNvPr id="199" name="Google Shape;199;p27"/>
          <p:cNvPicPr preferRelativeResize="0"/>
          <p:nvPr/>
        </p:nvPicPr>
        <p:blipFill>
          <a:blip r:embed="rId4">
            <a:alphaModFix/>
          </a:blip>
          <a:stretch>
            <a:fillRect/>
          </a:stretch>
        </p:blipFill>
        <p:spPr>
          <a:xfrm>
            <a:off x="152400" y="1184575"/>
            <a:ext cx="11887200" cy="2985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Top Ten Proactive Controls</a:t>
            </a:r>
            <a:endParaRPr/>
          </a:p>
        </p:txBody>
      </p:sp>
      <p:pic>
        <p:nvPicPr>
          <p:cNvPr id="205" name="Google Shape;205;p28"/>
          <p:cNvPicPr preferRelativeResize="0"/>
          <p:nvPr/>
        </p:nvPicPr>
        <p:blipFill>
          <a:blip r:embed="rId3">
            <a:alphaModFix/>
          </a:blip>
          <a:stretch>
            <a:fillRect/>
          </a:stretch>
        </p:blipFill>
        <p:spPr>
          <a:xfrm>
            <a:off x="6171075" y="1171474"/>
            <a:ext cx="5847525" cy="4730276"/>
          </a:xfrm>
          <a:prstGeom prst="rect">
            <a:avLst/>
          </a:prstGeom>
          <a:noFill/>
          <a:ln>
            <a:noFill/>
          </a:ln>
        </p:spPr>
      </p:pic>
      <p:pic>
        <p:nvPicPr>
          <p:cNvPr id="206" name="Google Shape;206;p28"/>
          <p:cNvPicPr preferRelativeResize="0"/>
          <p:nvPr/>
        </p:nvPicPr>
        <p:blipFill>
          <a:blip r:embed="rId4">
            <a:alphaModFix/>
          </a:blip>
          <a:stretch>
            <a:fillRect/>
          </a:stretch>
        </p:blipFill>
        <p:spPr>
          <a:xfrm>
            <a:off x="838200" y="1383525"/>
            <a:ext cx="4285762" cy="374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MISSION</a:t>
            </a:r>
            <a:endParaRPr/>
          </a:p>
        </p:txBody>
      </p:sp>
      <p:sp>
        <p:nvSpPr>
          <p:cNvPr id="79" name="Google Shape;79;p11"/>
          <p:cNvSpPr txBox="1"/>
          <p:nvPr>
            <p:ph idx="1" type="body"/>
          </p:nvPr>
        </p:nvSpPr>
        <p:spPr>
          <a:xfrm>
            <a:off x="838200" y="1825625"/>
            <a:ext cx="10515600" cy="28073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Open Web Application Security Project (OWASP) is a nonprofit foundation improving the security of software. Through community-led open source software projects, over 200 local chapters worldwide, tens of thousands of members, and leading educational and training conferences, the OWASP Foundation is the source for developers and technologists to secure the web.</a:t>
            </a:r>
            <a:endParaRPr/>
          </a:p>
        </p:txBody>
      </p:sp>
      <p:sp>
        <p:nvSpPr>
          <p:cNvPr id="80" name="Google Shape;80;p11"/>
          <p:cNvSpPr txBox="1"/>
          <p:nvPr/>
        </p:nvSpPr>
        <p:spPr>
          <a:xfrm>
            <a:off x="838200" y="4815840"/>
            <a:ext cx="1065276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chemeClr val="dk1"/>
                </a:solidFill>
                <a:latin typeface="Calibri"/>
                <a:ea typeface="Calibri"/>
                <a:cs typeface="Calibri"/>
                <a:sym typeface="Calibri"/>
              </a:rPr>
              <a:t>Annually seven million technologists and developers visit owasp.org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nvSpPr>
        <p:spPr>
          <a:xfrm>
            <a:off x="6604987" y="0"/>
            <a:ext cx="4497600" cy="6936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US" sz="2800">
                <a:latin typeface="Calibri"/>
                <a:ea typeface="Calibri"/>
                <a:cs typeface="Calibri"/>
                <a:sym typeface="Calibri"/>
              </a:rPr>
              <a:t>Keep In Touch</a:t>
            </a:r>
            <a:endParaRPr sz="2800">
              <a:latin typeface="Calibri"/>
              <a:ea typeface="Calibri"/>
              <a:cs typeface="Calibri"/>
              <a:sym typeface="Calibri"/>
            </a:endParaRPr>
          </a:p>
        </p:txBody>
      </p:sp>
      <p:grpSp>
        <p:nvGrpSpPr>
          <p:cNvPr id="212" name="Google Shape;212;p29"/>
          <p:cNvGrpSpPr/>
          <p:nvPr/>
        </p:nvGrpSpPr>
        <p:grpSpPr>
          <a:xfrm>
            <a:off x="5304372" y="2190358"/>
            <a:ext cx="6381231" cy="746316"/>
            <a:chOff x="0" y="0"/>
            <a:chExt cx="2147483647" cy="2147483647"/>
          </a:xfrm>
        </p:grpSpPr>
        <p:grpSp>
          <p:nvGrpSpPr>
            <p:cNvPr id="213" name="Google Shape;213;p29"/>
            <p:cNvGrpSpPr/>
            <p:nvPr/>
          </p:nvGrpSpPr>
          <p:grpSpPr>
            <a:xfrm>
              <a:off x="0" y="0"/>
              <a:ext cx="2147483647" cy="2147483647"/>
              <a:chOff x="0" y="0"/>
              <a:chExt cx="2147483647" cy="2147483647"/>
            </a:xfrm>
          </p:grpSpPr>
          <p:sp>
            <p:nvSpPr>
              <p:cNvPr id="214" name="Google Shape;214;p29"/>
              <p:cNvSpPr txBox="1"/>
              <p:nvPr/>
            </p:nvSpPr>
            <p:spPr>
              <a:xfrm>
                <a:off x="0" y="0"/>
                <a:ext cx="2147483647" cy="2147483647"/>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5" name="Google Shape;215;p29"/>
              <p:cNvSpPr txBox="1"/>
              <p:nvPr/>
            </p:nvSpPr>
            <p:spPr>
              <a:xfrm>
                <a:off x="0" y="0"/>
                <a:ext cx="2147483647" cy="206062043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r>
                  <a:rPr b="0" i="0" lang="en-US" sz="2100" u="none">
                    <a:solidFill>
                      <a:srgbClr val="000000"/>
                    </a:solidFill>
                    <a:latin typeface="Calibri"/>
                    <a:ea typeface="Calibri"/>
                    <a:cs typeface="Calibri"/>
                    <a:sym typeface="Calibri"/>
                  </a:rPr>
                  <a:t>“</a:t>
                </a:r>
                <a:r>
                  <a:rPr b="1" i="0" lang="en-US" sz="2100" u="none">
                    <a:solidFill>
                      <a:srgbClr val="000000"/>
                    </a:solidFill>
                    <a:latin typeface="Calibri"/>
                    <a:ea typeface="Calibri"/>
                    <a:cs typeface="Calibri"/>
                    <a:sym typeface="Calibri"/>
                  </a:rPr>
                  <a:t>Like</a:t>
                </a:r>
                <a:r>
                  <a:rPr b="0" i="0" lang="en-US" sz="2100" u="none">
                    <a:solidFill>
                      <a:srgbClr val="000000"/>
                    </a:solidFill>
                    <a:latin typeface="Calibri"/>
                    <a:ea typeface="Calibri"/>
                    <a:cs typeface="Calibri"/>
                    <a:sym typeface="Calibri"/>
                  </a:rPr>
                  <a:t>” us on </a:t>
                </a:r>
                <a:r>
                  <a:rPr b="1" i="0" lang="en-US" sz="2100" u="none">
                    <a:solidFill>
                      <a:srgbClr val="366092"/>
                    </a:solidFill>
                    <a:latin typeface="Calibri"/>
                    <a:ea typeface="Calibri"/>
                    <a:cs typeface="Calibri"/>
                    <a:sym typeface="Calibri"/>
                  </a:rPr>
                  <a:t>Facebook</a:t>
                </a:r>
                <a:br>
                  <a:rPr b="1" i="0" lang="en-US" sz="2100" u="none">
                    <a:solidFill>
                      <a:srgbClr val="366092"/>
                    </a:solidFill>
                    <a:latin typeface="Calibri"/>
                    <a:ea typeface="Calibri"/>
                    <a:cs typeface="Calibri"/>
                    <a:sym typeface="Calibri"/>
                  </a:rPr>
                </a:br>
                <a:r>
                  <a:rPr b="1" i="0" lang="en-US" sz="2100" u="none">
                    <a:solidFill>
                      <a:srgbClr val="000000"/>
                    </a:solidFill>
                    <a:latin typeface="Calibri"/>
                    <a:ea typeface="Calibri"/>
                    <a:cs typeface="Calibri"/>
                    <a:sym typeface="Calibri"/>
                  </a:rPr>
                  <a:t>              </a:t>
                </a:r>
                <a:r>
                  <a:rPr b="1" lang="en-US" sz="2000" u="sng">
                    <a:solidFill>
                      <a:schemeClr val="hlink"/>
                    </a:solidFill>
                    <a:latin typeface="Calibri"/>
                    <a:ea typeface="Calibri"/>
                    <a:cs typeface="Calibri"/>
                    <a:sym typeface="Calibri"/>
                    <a:hlinkClick r:id="rId3"/>
                  </a:rPr>
                  <a:t>www.facebook.com/groups/owaspfoundation</a:t>
                </a:r>
                <a:endParaRPr sz="1600"/>
              </a:p>
            </p:txBody>
          </p:sp>
        </p:grpSp>
        <p:pic>
          <p:nvPicPr>
            <p:cNvPr id="216" name="Google Shape;216;p29"/>
            <p:cNvPicPr preferRelativeResize="0"/>
            <p:nvPr/>
          </p:nvPicPr>
          <p:blipFill rotWithShape="1">
            <a:blip r:embed="rId4">
              <a:alphaModFix/>
            </a:blip>
            <a:srcRect b="0" l="0" r="0" t="0"/>
            <a:stretch/>
          </p:blipFill>
          <p:spPr>
            <a:xfrm>
              <a:off x="70063663" y="400839799"/>
              <a:ext cx="246224642" cy="1296823719"/>
            </a:xfrm>
            <a:prstGeom prst="rect">
              <a:avLst/>
            </a:prstGeom>
            <a:noFill/>
            <a:ln>
              <a:noFill/>
            </a:ln>
          </p:spPr>
        </p:pic>
      </p:grpSp>
      <p:grpSp>
        <p:nvGrpSpPr>
          <p:cNvPr id="217" name="Google Shape;217;p29"/>
          <p:cNvGrpSpPr/>
          <p:nvPr/>
        </p:nvGrpSpPr>
        <p:grpSpPr>
          <a:xfrm>
            <a:off x="291849" y="3892818"/>
            <a:ext cx="5181426" cy="797896"/>
            <a:chOff x="0" y="0"/>
            <a:chExt cx="2147483647" cy="2147483647"/>
          </a:xfrm>
        </p:grpSpPr>
        <p:grpSp>
          <p:nvGrpSpPr>
            <p:cNvPr id="218" name="Google Shape;218;p29"/>
            <p:cNvGrpSpPr/>
            <p:nvPr/>
          </p:nvGrpSpPr>
          <p:grpSpPr>
            <a:xfrm>
              <a:off x="0" y="0"/>
              <a:ext cx="2147483618" cy="2147483647"/>
              <a:chOff x="0" y="0"/>
              <a:chExt cx="2147483647" cy="2147483647"/>
            </a:xfrm>
          </p:grpSpPr>
          <p:sp>
            <p:nvSpPr>
              <p:cNvPr id="219" name="Google Shape;219;p29"/>
              <p:cNvSpPr txBox="1"/>
              <p:nvPr/>
            </p:nvSpPr>
            <p:spPr>
              <a:xfrm>
                <a:off x="0" y="0"/>
                <a:ext cx="2147483647" cy="2147483647"/>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0" name="Google Shape;220;p29"/>
              <p:cNvSpPr txBox="1"/>
              <p:nvPr/>
            </p:nvSpPr>
            <p:spPr>
              <a:xfrm>
                <a:off x="0" y="0"/>
                <a:ext cx="2147483647" cy="166695168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endParaRPr b="0" i="0" sz="18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endParaRPr/>
              </a:p>
            </p:txBody>
          </p:sp>
        </p:grpSp>
        <p:sp>
          <p:nvSpPr>
            <p:cNvPr id="221" name="Google Shape;221;p29"/>
            <p:cNvSpPr txBox="1"/>
            <p:nvPr/>
          </p:nvSpPr>
          <p:spPr>
            <a:xfrm>
              <a:off x="386609497" y="213372746"/>
              <a:ext cx="1760874149" cy="166695168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Watch us on </a:t>
              </a:r>
              <a:r>
                <a:rPr b="1" i="0" lang="en-US" sz="1800" u="none">
                  <a:solidFill>
                    <a:srgbClr val="E94539"/>
                  </a:solidFill>
                  <a:latin typeface="Calibri"/>
                  <a:ea typeface="Calibri"/>
                  <a:cs typeface="Calibri"/>
                  <a:sym typeface="Calibri"/>
                </a:rPr>
                <a:t>YouTube</a:t>
              </a:r>
              <a:r>
                <a:rPr b="1" i="0" lang="en-US" sz="1800" u="none">
                  <a:solidFill>
                    <a:srgbClr val="000000"/>
                  </a:solidFill>
                  <a:latin typeface="Calibri"/>
                  <a:ea typeface="Calibri"/>
                  <a:cs typeface="Calibri"/>
                  <a:sym typeface="Calibri"/>
                </a:rPr>
                <a:t>: YouTube.com/OWASPGLOBAL</a:t>
              </a:r>
              <a:endParaRPr/>
            </a:p>
          </p:txBody>
        </p:sp>
        <p:pic>
          <p:nvPicPr>
            <p:cNvPr id="222" name="Google Shape;222;p29"/>
            <p:cNvPicPr preferRelativeResize="0"/>
            <p:nvPr/>
          </p:nvPicPr>
          <p:blipFill rotWithShape="1">
            <a:blip r:embed="rId5">
              <a:alphaModFix/>
            </a:blip>
            <a:srcRect b="0" l="0" r="0" t="0"/>
            <a:stretch/>
          </p:blipFill>
          <p:spPr>
            <a:xfrm>
              <a:off x="104690179" y="383756646"/>
              <a:ext cx="252522017" cy="1229884980"/>
            </a:xfrm>
            <a:prstGeom prst="rect">
              <a:avLst/>
            </a:prstGeom>
            <a:noFill/>
            <a:ln>
              <a:noFill/>
            </a:ln>
          </p:spPr>
        </p:pic>
      </p:grpSp>
      <p:grpSp>
        <p:nvGrpSpPr>
          <p:cNvPr id="223" name="Google Shape;223;p29"/>
          <p:cNvGrpSpPr/>
          <p:nvPr/>
        </p:nvGrpSpPr>
        <p:grpSpPr>
          <a:xfrm>
            <a:off x="1476045" y="4906298"/>
            <a:ext cx="9355613" cy="968225"/>
            <a:chOff x="0" y="0"/>
            <a:chExt cx="2147483647" cy="2147483646"/>
          </a:xfrm>
        </p:grpSpPr>
        <p:sp>
          <p:nvSpPr>
            <p:cNvPr id="224" name="Google Shape;224;p29"/>
            <p:cNvSpPr txBox="1"/>
            <p:nvPr/>
          </p:nvSpPr>
          <p:spPr>
            <a:xfrm>
              <a:off x="0" y="0"/>
              <a:ext cx="2147483647" cy="2147483646"/>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0000">
                <a:srgbClr val="000000">
                  <a:alpha val="3686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5" name="Google Shape;225;p29"/>
            <p:cNvSpPr txBox="1"/>
            <p:nvPr/>
          </p:nvSpPr>
          <p:spPr>
            <a:xfrm>
              <a:off x="0" y="0"/>
              <a:ext cx="2147483647" cy="199079634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800"/>
                <a:buFont typeface="Calibri"/>
                <a:buNone/>
              </a:pPr>
              <a:r>
                <a:rPr b="0" i="0" lang="en-US" sz="2800" u="none">
                  <a:solidFill>
                    <a:srgbClr val="000000"/>
                  </a:solidFill>
                  <a:latin typeface="Calibri"/>
                  <a:ea typeface="Calibri"/>
                  <a:cs typeface="Calibri"/>
                  <a:sym typeface="Calibri"/>
                </a:rPr>
                <a:t>Visit the </a:t>
              </a:r>
              <a:r>
                <a:rPr b="1" i="0" lang="en-US" sz="2800" u="none">
                  <a:solidFill>
                    <a:srgbClr val="000000"/>
                  </a:solidFill>
                  <a:latin typeface="Calibri"/>
                  <a:ea typeface="Calibri"/>
                  <a:cs typeface="Calibri"/>
                  <a:sym typeface="Calibri"/>
                </a:rPr>
                <a:t>OWASP</a:t>
              </a:r>
              <a:r>
                <a:rPr b="0" i="0" lang="en-US" sz="2800" u="none">
                  <a:solidFill>
                    <a:srgbClr val="000000"/>
                  </a:solidFill>
                  <a:latin typeface="Calibri"/>
                  <a:ea typeface="Calibri"/>
                  <a:cs typeface="Calibri"/>
                  <a:sym typeface="Calibri"/>
                </a:rPr>
                <a:t> web</a:t>
              </a:r>
              <a:r>
                <a:rPr lang="en-US" sz="2800">
                  <a:latin typeface="Calibri"/>
                  <a:ea typeface="Calibri"/>
                  <a:cs typeface="Calibri"/>
                  <a:sym typeface="Calibri"/>
                </a:rPr>
                <a:t>site</a:t>
              </a:r>
              <a:endParaRPr b="0" i="0" sz="2800" u="none">
                <a:solidFill>
                  <a:srgbClr val="000000"/>
                </a:solidFill>
                <a:latin typeface="Calibri"/>
                <a:ea typeface="Calibri"/>
                <a:cs typeface="Calibri"/>
                <a:sym typeface="Calibri"/>
              </a:endParaRPr>
            </a:p>
            <a:p>
              <a:pPr indent="0" lvl="0" marL="0" marR="0" rtl="0" algn="ctr">
                <a:lnSpc>
                  <a:spcPct val="100000"/>
                </a:lnSpc>
                <a:spcBef>
                  <a:spcPts val="300"/>
                </a:spcBef>
                <a:spcAft>
                  <a:spcPts val="0"/>
                </a:spcAft>
                <a:buClr>
                  <a:srgbClr val="0000FF"/>
                </a:buClr>
                <a:buSzPts val="2400"/>
                <a:buFont typeface="Calibri"/>
                <a:buNone/>
              </a:pPr>
              <a:r>
                <a:rPr b="1" lang="en-US" sz="2000" u="sng">
                  <a:solidFill>
                    <a:schemeClr val="hlink"/>
                  </a:solidFill>
                  <a:latin typeface="Calibri"/>
                  <a:ea typeface="Calibri"/>
                  <a:cs typeface="Calibri"/>
                  <a:sym typeface="Calibri"/>
                  <a:hlinkClick r:id="rId6"/>
                </a:rPr>
                <a:t>https://owasp.org</a:t>
              </a:r>
              <a:endParaRPr b="1" sz="2000"/>
            </a:p>
          </p:txBody>
        </p:sp>
      </p:grpSp>
      <p:grpSp>
        <p:nvGrpSpPr>
          <p:cNvPr id="226" name="Google Shape;226;p29"/>
          <p:cNvGrpSpPr/>
          <p:nvPr/>
        </p:nvGrpSpPr>
        <p:grpSpPr>
          <a:xfrm>
            <a:off x="2166468" y="1096907"/>
            <a:ext cx="7598865" cy="883064"/>
            <a:chOff x="0" y="0"/>
            <a:chExt cx="2147483647" cy="2147483647"/>
          </a:xfrm>
        </p:grpSpPr>
        <p:sp>
          <p:nvSpPr>
            <p:cNvPr id="227" name="Google Shape;227;p29"/>
            <p:cNvSpPr txBox="1"/>
            <p:nvPr/>
          </p:nvSpPr>
          <p:spPr>
            <a:xfrm>
              <a:off x="0" y="0"/>
              <a:ext cx="2147483647" cy="2147483647"/>
            </a:xfrm>
            <a:prstGeom prst="rect">
              <a:avLst/>
            </a:prstGeom>
            <a:solidFill>
              <a:srgbClr val="FFFFFF"/>
            </a:solidFill>
            <a:ln cap="flat" cmpd="sng" w="25400">
              <a:solidFill>
                <a:srgbClr val="4F81BD"/>
              </a:solidFill>
              <a:prstDash val="solid"/>
              <a:miter lim="262144"/>
              <a:headEnd len="sm" w="sm" type="none"/>
              <a:tailEnd len="sm" w="sm" type="none"/>
            </a:ln>
            <a:effectLst>
              <a:outerShdw blurRad="63500" dir="5400000" dist="20000">
                <a:srgbClr val="000000">
                  <a:alpha val="3686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8" name="Google Shape;228;p29"/>
            <p:cNvSpPr txBox="1"/>
            <p:nvPr/>
          </p:nvSpPr>
          <p:spPr>
            <a:xfrm>
              <a:off x="0" y="0"/>
              <a:ext cx="2147483647" cy="2065114784"/>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a:solidFill>
                    <a:srgbClr val="000000"/>
                  </a:solidFill>
                  <a:latin typeface="Calibri"/>
                  <a:ea typeface="Calibri"/>
                  <a:cs typeface="Calibri"/>
                  <a:sym typeface="Calibri"/>
                </a:rPr>
                <a:t>Join </a:t>
              </a:r>
              <a:r>
                <a:rPr b="1" lang="en-US" sz="2800">
                  <a:latin typeface="Calibri"/>
                  <a:ea typeface="Calibri"/>
                  <a:cs typeface="Calibri"/>
                  <a:sym typeface="Calibri"/>
                </a:rPr>
                <a:t>an</a:t>
              </a:r>
              <a:r>
                <a:rPr b="1" i="0" lang="en-US" sz="2800" u="none">
                  <a:solidFill>
                    <a:srgbClr val="000000"/>
                  </a:solidFill>
                  <a:latin typeface="Calibri"/>
                  <a:ea typeface="Calibri"/>
                  <a:cs typeface="Calibri"/>
                  <a:sym typeface="Calibri"/>
                </a:rPr>
                <a:t> OWASP Mailing List:</a:t>
              </a:r>
              <a:endParaRPr b="1" i="0" sz="2800" u="non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000"/>
                <a:buFont typeface="Calibri"/>
                <a:buNone/>
              </a:pPr>
              <a:r>
                <a:rPr b="1" lang="en-US" sz="2000" u="sng">
                  <a:solidFill>
                    <a:schemeClr val="hlink"/>
                  </a:solidFill>
                  <a:latin typeface="Calibri"/>
                  <a:ea typeface="Calibri"/>
                  <a:cs typeface="Calibri"/>
                  <a:sym typeface="Calibri"/>
                  <a:hlinkClick r:id="rId7"/>
                </a:rPr>
                <a:t>https://groups.google.com/a/owasp.com</a:t>
              </a:r>
              <a:endParaRPr b="1" sz="2000"/>
            </a:p>
          </p:txBody>
        </p:sp>
      </p:grpSp>
      <p:grpSp>
        <p:nvGrpSpPr>
          <p:cNvPr id="229" name="Google Shape;229;p29"/>
          <p:cNvGrpSpPr/>
          <p:nvPr/>
        </p:nvGrpSpPr>
        <p:grpSpPr>
          <a:xfrm>
            <a:off x="1711174" y="3093108"/>
            <a:ext cx="8056627" cy="667742"/>
            <a:chOff x="0" y="0"/>
            <a:chExt cx="2147483647" cy="2147483647"/>
          </a:xfrm>
        </p:grpSpPr>
        <p:grpSp>
          <p:nvGrpSpPr>
            <p:cNvPr id="230" name="Google Shape;230;p29"/>
            <p:cNvGrpSpPr/>
            <p:nvPr/>
          </p:nvGrpSpPr>
          <p:grpSpPr>
            <a:xfrm>
              <a:off x="0" y="0"/>
              <a:ext cx="2147483647" cy="2147483647"/>
              <a:chOff x="0" y="0"/>
              <a:chExt cx="2147483647" cy="2147483647"/>
            </a:xfrm>
          </p:grpSpPr>
          <p:sp>
            <p:nvSpPr>
              <p:cNvPr id="231" name="Google Shape;231;p29"/>
              <p:cNvSpPr txBox="1"/>
              <p:nvPr/>
            </p:nvSpPr>
            <p:spPr>
              <a:xfrm>
                <a:off x="0" y="0"/>
                <a:ext cx="2147483647" cy="2147483647"/>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2" name="Google Shape;232;p29"/>
              <p:cNvSpPr txBox="1"/>
              <p:nvPr/>
            </p:nvSpPr>
            <p:spPr>
              <a:xfrm>
                <a:off x="0" y="252876362"/>
                <a:ext cx="2147483647" cy="1641734252"/>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alibri"/>
                  <a:buNone/>
                </a:pPr>
                <a:r>
                  <a:rPr b="0" i="0" lang="en-US" sz="2800" u="none">
                    <a:solidFill>
                      <a:srgbClr val="000000"/>
                    </a:solidFill>
                    <a:latin typeface="Calibri"/>
                    <a:ea typeface="Calibri"/>
                    <a:cs typeface="Calibri"/>
                    <a:sym typeface="Calibri"/>
                  </a:rPr>
                  <a:t>        </a:t>
                </a:r>
                <a:r>
                  <a:rPr b="0" i="0" lang="en-US" sz="2600" u="none">
                    <a:solidFill>
                      <a:srgbClr val="000000"/>
                    </a:solidFill>
                    <a:latin typeface="Calibri"/>
                    <a:ea typeface="Calibri"/>
                    <a:cs typeface="Calibri"/>
                    <a:sym typeface="Calibri"/>
                  </a:rPr>
                  <a:t>Slack</a:t>
                </a:r>
                <a:r>
                  <a:rPr b="0" i="0" lang="en-US" sz="2400" u="none">
                    <a:solidFill>
                      <a:srgbClr val="000000"/>
                    </a:solidFill>
                    <a:latin typeface="Calibri"/>
                    <a:ea typeface="Calibri"/>
                    <a:cs typeface="Calibri"/>
                    <a:sym typeface="Calibri"/>
                  </a:rPr>
                  <a:t>:</a:t>
                </a:r>
                <a:r>
                  <a:rPr b="1" i="0" lang="en-US" sz="2400" u="none">
                    <a:solidFill>
                      <a:srgbClr val="000000"/>
                    </a:solidFill>
                    <a:latin typeface="Calibri"/>
                    <a:ea typeface="Calibri"/>
                    <a:cs typeface="Calibri"/>
                    <a:sym typeface="Calibri"/>
                  </a:rPr>
                  <a:t> </a:t>
                </a:r>
                <a:r>
                  <a:rPr b="1" i="0" lang="en-US" sz="2500" u="none">
                    <a:solidFill>
                      <a:srgbClr val="974806"/>
                    </a:solidFill>
                    <a:latin typeface="Calibri"/>
                    <a:ea typeface="Calibri"/>
                    <a:cs typeface="Calibri"/>
                    <a:sym typeface="Calibri"/>
                  </a:rPr>
                  <a:t>owasp.slack.com</a:t>
                </a:r>
                <a:r>
                  <a:rPr b="0" i="0" lang="en-US" sz="2500" u="none">
                    <a:solidFill>
                      <a:srgbClr val="000000"/>
                    </a:solidFill>
                    <a:latin typeface="Calibri"/>
                    <a:ea typeface="Calibri"/>
                    <a:cs typeface="Calibri"/>
                    <a:sym typeface="Calibri"/>
                  </a:rPr>
                  <a:t>   #</a:t>
                </a:r>
                <a:r>
                  <a:rPr lang="en-US" sz="2500">
                    <a:latin typeface="Calibri"/>
                    <a:ea typeface="Calibri"/>
                    <a:cs typeface="Calibri"/>
                    <a:sym typeface="Calibri"/>
                  </a:rPr>
                  <a:t>owasp-community</a:t>
                </a:r>
                <a:endParaRPr/>
              </a:p>
            </p:txBody>
          </p:sp>
        </p:grpSp>
        <p:pic>
          <p:nvPicPr>
            <p:cNvPr id="233" name="Google Shape;233;p29"/>
            <p:cNvPicPr preferRelativeResize="0"/>
            <p:nvPr/>
          </p:nvPicPr>
          <p:blipFill rotWithShape="1">
            <a:blip r:embed="rId8">
              <a:alphaModFix/>
            </a:blip>
            <a:srcRect b="0" l="0" r="0" t="0"/>
            <a:stretch/>
          </p:blipFill>
          <p:spPr>
            <a:xfrm>
              <a:off x="1583" y="298468168"/>
              <a:ext cx="170900578" cy="1469608913"/>
            </a:xfrm>
            <a:prstGeom prst="rect">
              <a:avLst/>
            </a:prstGeom>
            <a:noFill/>
            <a:ln>
              <a:noFill/>
            </a:ln>
          </p:spPr>
        </p:pic>
      </p:grpSp>
      <p:grpSp>
        <p:nvGrpSpPr>
          <p:cNvPr id="234" name="Google Shape;234;p29"/>
          <p:cNvGrpSpPr/>
          <p:nvPr/>
        </p:nvGrpSpPr>
        <p:grpSpPr>
          <a:xfrm>
            <a:off x="302536" y="2138069"/>
            <a:ext cx="4239280" cy="797896"/>
            <a:chOff x="0" y="0"/>
            <a:chExt cx="2147483646" cy="2147483647"/>
          </a:xfrm>
        </p:grpSpPr>
        <p:grpSp>
          <p:nvGrpSpPr>
            <p:cNvPr id="235" name="Google Shape;235;p29"/>
            <p:cNvGrpSpPr/>
            <p:nvPr/>
          </p:nvGrpSpPr>
          <p:grpSpPr>
            <a:xfrm>
              <a:off x="0" y="0"/>
              <a:ext cx="2147483646" cy="2147483647"/>
              <a:chOff x="0" y="0"/>
              <a:chExt cx="2147483646" cy="2147483647"/>
            </a:xfrm>
          </p:grpSpPr>
          <p:sp>
            <p:nvSpPr>
              <p:cNvPr id="236" name="Google Shape;236;p29"/>
              <p:cNvSpPr txBox="1"/>
              <p:nvPr/>
            </p:nvSpPr>
            <p:spPr>
              <a:xfrm>
                <a:off x="0" y="0"/>
                <a:ext cx="2147483646" cy="2147483647"/>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7" name="Google Shape;237;p29"/>
              <p:cNvSpPr txBox="1"/>
              <p:nvPr/>
            </p:nvSpPr>
            <p:spPr>
              <a:xfrm>
                <a:off x="0" y="0"/>
                <a:ext cx="2147483646" cy="202508484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Follow us on Twitter </a:t>
                </a:r>
                <a:endParaRPr b="0" i="0" sz="18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r>
                  <a:rPr b="1" i="0" lang="en-US" sz="2700" u="none">
                    <a:solidFill>
                      <a:srgbClr val="000000"/>
                    </a:solidFill>
                    <a:latin typeface="Calibri"/>
                    <a:ea typeface="Calibri"/>
                    <a:cs typeface="Calibri"/>
                    <a:sym typeface="Calibri"/>
                  </a:rPr>
                  <a:t>@OWASP</a:t>
                </a:r>
                <a:endParaRPr/>
              </a:p>
            </p:txBody>
          </p:sp>
        </p:grpSp>
        <p:pic>
          <p:nvPicPr>
            <p:cNvPr id="238" name="Google Shape;238;p29"/>
            <p:cNvPicPr preferRelativeResize="0"/>
            <p:nvPr/>
          </p:nvPicPr>
          <p:blipFill rotWithShape="1">
            <a:blip r:embed="rId9">
              <a:alphaModFix/>
            </a:blip>
            <a:srcRect b="0" l="0" r="0" t="0"/>
            <a:stretch/>
          </p:blipFill>
          <p:spPr>
            <a:xfrm>
              <a:off x="47752653" y="460930967"/>
              <a:ext cx="382665217" cy="1524849134"/>
            </a:xfrm>
            <a:prstGeom prst="rect">
              <a:avLst/>
            </a:prstGeom>
            <a:noFill/>
            <a:ln>
              <a:noFill/>
            </a:ln>
          </p:spPr>
        </p:pic>
      </p:grpSp>
      <p:grpSp>
        <p:nvGrpSpPr>
          <p:cNvPr id="239" name="Google Shape;239;p29"/>
          <p:cNvGrpSpPr/>
          <p:nvPr/>
        </p:nvGrpSpPr>
        <p:grpSpPr>
          <a:xfrm>
            <a:off x="6366728" y="4060463"/>
            <a:ext cx="5708611" cy="639342"/>
            <a:chOff x="0" y="0"/>
            <a:chExt cx="2147483646" cy="2147483647"/>
          </a:xfrm>
        </p:grpSpPr>
        <p:grpSp>
          <p:nvGrpSpPr>
            <p:cNvPr id="240" name="Google Shape;240;p29"/>
            <p:cNvGrpSpPr/>
            <p:nvPr/>
          </p:nvGrpSpPr>
          <p:grpSpPr>
            <a:xfrm>
              <a:off x="0" y="0"/>
              <a:ext cx="2147483646" cy="2147483647"/>
              <a:chOff x="0" y="0"/>
              <a:chExt cx="2147483646" cy="2147483647"/>
            </a:xfrm>
          </p:grpSpPr>
          <p:grpSp>
            <p:nvGrpSpPr>
              <p:cNvPr id="241" name="Google Shape;241;p29"/>
              <p:cNvGrpSpPr/>
              <p:nvPr/>
            </p:nvGrpSpPr>
            <p:grpSpPr>
              <a:xfrm>
                <a:off x="0" y="0"/>
                <a:ext cx="2147483646" cy="2147483647"/>
                <a:chOff x="0" y="0"/>
                <a:chExt cx="2147483646" cy="2147483647"/>
              </a:xfrm>
            </p:grpSpPr>
            <p:sp>
              <p:nvSpPr>
                <p:cNvPr id="242" name="Google Shape;242;p29"/>
                <p:cNvSpPr txBox="1"/>
                <p:nvPr/>
              </p:nvSpPr>
              <p:spPr>
                <a:xfrm>
                  <a:off x="0" y="0"/>
                  <a:ext cx="2147483646" cy="2147483647"/>
                </a:xfrm>
                <a:prstGeom prst="rect">
                  <a:avLst/>
                </a:prstGeom>
                <a:solidFill>
                  <a:srgbClr val="FFFFFF"/>
                </a:solidFill>
                <a:ln cap="flat" cmpd="sng" w="25400">
                  <a:solidFill>
                    <a:srgbClr val="4F81BD"/>
                  </a:solidFill>
                  <a:prstDash val="solid"/>
                  <a:round/>
                  <a:headEnd len="sm" w="sm" type="none"/>
                  <a:tailEnd len="sm" w="sm" type="none"/>
                </a:ln>
                <a:effectLst>
                  <a:outerShdw blurRad="63500" dir="5400000" dist="23000">
                    <a:srgbClr val="000000">
                      <a:alpha val="34120"/>
                    </a:srgbClr>
                  </a:outerShdw>
                </a:effectLst>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3" name="Google Shape;243;p29"/>
                <p:cNvSpPr txBox="1"/>
                <p:nvPr/>
              </p:nvSpPr>
              <p:spPr>
                <a:xfrm>
                  <a:off x="0" y="0"/>
                  <a:ext cx="2147483646" cy="208034869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endParaRPr b="0" i="0" sz="1800" u="non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          </a:t>
                  </a:r>
                  <a:endParaRPr/>
                </a:p>
              </p:txBody>
            </p:sp>
          </p:grpSp>
          <p:sp>
            <p:nvSpPr>
              <p:cNvPr id="244" name="Google Shape;244;p29"/>
              <p:cNvSpPr txBox="1"/>
              <p:nvPr/>
            </p:nvSpPr>
            <p:spPr>
              <a:xfrm>
                <a:off x="610512075" y="407158862"/>
                <a:ext cx="1347987120" cy="126771341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1" lang="en-US" sz="2000" u="sng">
                    <a:solidFill>
                      <a:schemeClr val="hlink"/>
                    </a:solidFill>
                    <a:latin typeface="Calibri"/>
                    <a:ea typeface="Calibri"/>
                    <a:cs typeface="Calibri"/>
                    <a:sym typeface="Calibri"/>
                    <a:hlinkClick r:id="rId10"/>
                  </a:rPr>
                  <a:t>www.meetup.com/pro/OWASP</a:t>
                </a:r>
                <a:endParaRPr/>
              </a:p>
            </p:txBody>
          </p:sp>
        </p:grpSp>
        <p:pic>
          <p:nvPicPr>
            <p:cNvPr id="245" name="Google Shape;245;p29"/>
            <p:cNvPicPr preferRelativeResize="0"/>
            <p:nvPr/>
          </p:nvPicPr>
          <p:blipFill rotWithShape="1">
            <a:blip r:embed="rId11">
              <a:alphaModFix/>
            </a:blip>
            <a:srcRect b="0" l="0" r="0" t="0"/>
            <a:stretch/>
          </p:blipFill>
          <p:spPr>
            <a:xfrm>
              <a:off x="152348172" y="212641590"/>
              <a:ext cx="385757844" cy="172219405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2"/>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OWASP Community</a:t>
            </a:r>
            <a:endParaRPr/>
          </a:p>
        </p:txBody>
      </p:sp>
      <p:sp>
        <p:nvSpPr>
          <p:cNvPr id="86" name="Google Shape;86;p12"/>
          <p:cNvSpPr txBox="1"/>
          <p:nvPr>
            <p:ph idx="1" type="body"/>
          </p:nvPr>
        </p:nvSpPr>
        <p:spPr>
          <a:xfrm>
            <a:off x="838200" y="1520825"/>
            <a:ext cx="5251800" cy="4351200"/>
          </a:xfrm>
          <a:prstGeom prst="rect">
            <a:avLst/>
          </a:prstGeom>
          <a:noFill/>
          <a:ln>
            <a:noFill/>
          </a:ln>
        </p:spPr>
        <p:txBody>
          <a:bodyPr anchorCtr="0" anchor="t" bIns="45700" lIns="91425" spcFirstLastPara="1" rIns="91425" wrap="square" tIns="45700">
            <a:noAutofit/>
          </a:bodyPr>
          <a:lstStyle/>
          <a:p>
            <a:pPr indent="-292100" lvl="0" marL="228600" rtl="0" algn="l">
              <a:lnSpc>
                <a:spcPct val="100000"/>
              </a:lnSpc>
              <a:spcBef>
                <a:spcPts val="0"/>
              </a:spcBef>
              <a:spcAft>
                <a:spcPts val="0"/>
              </a:spcAft>
              <a:buSzPts val="2800"/>
              <a:buChar char="•"/>
            </a:pPr>
            <a:r>
              <a:rPr lang="en-US"/>
              <a:t>OWASP is a worldwide </a:t>
            </a:r>
            <a:r>
              <a:rPr b="1" lang="en-US"/>
              <a:t>free</a:t>
            </a:r>
            <a:r>
              <a:rPr lang="en-US"/>
              <a:t> and </a:t>
            </a:r>
            <a:r>
              <a:rPr b="1" lang="en-US"/>
              <a:t>open</a:t>
            </a:r>
            <a:r>
              <a:rPr lang="en-US"/>
              <a:t> </a:t>
            </a:r>
            <a:r>
              <a:rPr b="1" lang="en-US"/>
              <a:t>community</a:t>
            </a:r>
            <a:r>
              <a:rPr lang="en-US"/>
              <a:t> focused on improving the security of application software.</a:t>
            </a:r>
            <a:br>
              <a:rPr lang="en-US"/>
            </a:br>
            <a:endParaRPr/>
          </a:p>
          <a:p>
            <a:pPr indent="-292100" lvl="0" marL="228600" rtl="0" algn="l">
              <a:lnSpc>
                <a:spcPct val="100000"/>
              </a:lnSpc>
              <a:spcBef>
                <a:spcPts val="700"/>
              </a:spcBef>
              <a:spcAft>
                <a:spcPts val="0"/>
              </a:spcAft>
              <a:buSzPts val="2800"/>
              <a:buChar char="•"/>
            </a:pPr>
            <a:r>
              <a:rPr lang="en-US"/>
              <a:t>Our mission is to make application security </a:t>
            </a:r>
            <a:r>
              <a:rPr b="1" lang="en-US"/>
              <a:t>visible</a:t>
            </a:r>
            <a:r>
              <a:rPr lang="en-US"/>
              <a:t> so that people and organisations can make </a:t>
            </a:r>
            <a:r>
              <a:rPr b="1" lang="en-US"/>
              <a:t>informed decisions</a:t>
            </a:r>
            <a:r>
              <a:rPr lang="en-US"/>
              <a:t> about application security </a:t>
            </a:r>
            <a:r>
              <a:rPr b="1" lang="en-US"/>
              <a:t>risks</a:t>
            </a:r>
            <a:r>
              <a:rPr lang="en-US"/>
              <a:t>.</a:t>
            </a:r>
            <a:endParaRPr/>
          </a:p>
          <a:p>
            <a:pPr indent="-50800" lvl="0" marL="228600" rtl="0" algn="l">
              <a:lnSpc>
                <a:spcPct val="80000"/>
              </a:lnSpc>
              <a:spcBef>
                <a:spcPts val="1000"/>
              </a:spcBef>
              <a:spcAft>
                <a:spcPts val="0"/>
              </a:spcAft>
              <a:buClr>
                <a:schemeClr val="dk1"/>
              </a:buClr>
              <a:buSzPts val="2800"/>
              <a:buNone/>
            </a:pPr>
            <a:r>
              <a:t/>
            </a:r>
            <a:endParaRPr/>
          </a:p>
        </p:txBody>
      </p:sp>
      <p:pic>
        <p:nvPicPr>
          <p:cNvPr descr="A group of people posing for the camera&#10;&#10;Description automatically generated" id="87" name="Google Shape;87;p12"/>
          <p:cNvPicPr preferRelativeResize="0"/>
          <p:nvPr/>
        </p:nvPicPr>
        <p:blipFill rotWithShape="1">
          <a:blip r:embed="rId3">
            <a:alphaModFix/>
          </a:blip>
          <a:srcRect b="1005" l="32564" r="24669" t="-1005"/>
          <a:stretch/>
        </p:blipFill>
        <p:spPr>
          <a:xfrm>
            <a:off x="7081171" y="2079625"/>
            <a:ext cx="4568582" cy="3429000"/>
          </a:xfrm>
          <a:prstGeom prst="rect">
            <a:avLst/>
          </a:prstGeom>
          <a:noFill/>
          <a:ln>
            <a:noFill/>
          </a:ln>
        </p:spPr>
      </p:pic>
      <p:sp>
        <p:nvSpPr>
          <p:cNvPr id="88" name="Google Shape;88;p12"/>
          <p:cNvSpPr txBox="1"/>
          <p:nvPr/>
        </p:nvSpPr>
        <p:spPr>
          <a:xfrm>
            <a:off x="8166100" y="5508625"/>
            <a:ext cx="3535680"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rgbClr val="7F7F7F"/>
                </a:solidFill>
                <a:latin typeface="Calibri"/>
                <a:ea typeface="Calibri"/>
                <a:cs typeface="Calibri"/>
                <a:sym typeface="Calibri"/>
              </a:rPr>
              <a:t>Session at Global AppSec Amsterdam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Its all for free</a:t>
            </a:r>
            <a:endParaRPr/>
          </a:p>
        </p:txBody>
      </p:sp>
      <p:sp>
        <p:nvSpPr>
          <p:cNvPr id="94" name="Google Shape;94;p13"/>
          <p:cNvSpPr txBox="1"/>
          <p:nvPr>
            <p:ph idx="1" type="body"/>
          </p:nvPr>
        </p:nvSpPr>
        <p:spPr>
          <a:xfrm>
            <a:off x="838200" y="1520825"/>
            <a:ext cx="6924000" cy="4351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800"/>
              <a:buChar char="•"/>
            </a:pPr>
            <a:r>
              <a:rPr lang="en-US">
                <a:solidFill>
                  <a:srgbClr val="000000"/>
                </a:solidFill>
              </a:rPr>
              <a:t>Everyone is </a:t>
            </a:r>
            <a:r>
              <a:rPr b="1" lang="en-US">
                <a:solidFill>
                  <a:srgbClr val="000000"/>
                </a:solidFill>
              </a:rPr>
              <a:t>free</a:t>
            </a:r>
            <a:r>
              <a:rPr lang="en-US">
                <a:solidFill>
                  <a:srgbClr val="000000"/>
                </a:solidFill>
              </a:rPr>
              <a:t> to participate in OWASP and </a:t>
            </a:r>
            <a:r>
              <a:rPr b="1" lang="en-US">
                <a:solidFill>
                  <a:srgbClr val="000000"/>
                </a:solidFill>
              </a:rPr>
              <a:t>all</a:t>
            </a:r>
            <a:r>
              <a:rPr lang="en-US">
                <a:solidFill>
                  <a:srgbClr val="000000"/>
                </a:solidFill>
              </a:rPr>
              <a:t> of our materials are available under a </a:t>
            </a:r>
            <a:r>
              <a:rPr b="1" lang="en-US">
                <a:solidFill>
                  <a:srgbClr val="000000"/>
                </a:solidFill>
              </a:rPr>
              <a:t>free</a:t>
            </a:r>
            <a:r>
              <a:rPr lang="en-US">
                <a:solidFill>
                  <a:srgbClr val="000000"/>
                </a:solidFill>
              </a:rPr>
              <a:t> and </a:t>
            </a:r>
            <a:r>
              <a:rPr b="1" lang="en-US">
                <a:solidFill>
                  <a:srgbClr val="000000"/>
                </a:solidFill>
              </a:rPr>
              <a:t>open</a:t>
            </a:r>
            <a:r>
              <a:rPr lang="en-US">
                <a:solidFill>
                  <a:srgbClr val="000000"/>
                </a:solidFill>
              </a:rPr>
              <a:t> software license.</a:t>
            </a:r>
            <a:br>
              <a:rPr lang="en-US">
                <a:solidFill>
                  <a:srgbClr val="000000"/>
                </a:solidFill>
              </a:rPr>
            </a:br>
            <a:endParaRPr>
              <a:solidFill>
                <a:srgbClr val="000000"/>
              </a:solidFill>
            </a:endParaRPr>
          </a:p>
          <a:p>
            <a:pPr indent="-342900" lvl="0" marL="342900" rtl="0" algn="l">
              <a:lnSpc>
                <a:spcPct val="100000"/>
              </a:lnSpc>
              <a:spcBef>
                <a:spcPts val="700"/>
              </a:spcBef>
              <a:spcAft>
                <a:spcPts val="0"/>
              </a:spcAft>
              <a:buClr>
                <a:srgbClr val="000000"/>
              </a:buClr>
              <a:buSzPts val="2800"/>
              <a:buChar char="•"/>
            </a:pPr>
            <a:r>
              <a:rPr lang="en-US">
                <a:solidFill>
                  <a:srgbClr val="000000"/>
                </a:solidFill>
              </a:rPr>
              <a:t>All OWASP events </a:t>
            </a:r>
            <a:r>
              <a:rPr i="1" lang="en-US" sz="2600">
                <a:solidFill>
                  <a:srgbClr val="000000"/>
                </a:solidFill>
              </a:rPr>
              <a:t>(except conferences)</a:t>
            </a:r>
            <a:r>
              <a:rPr lang="en-US">
                <a:solidFill>
                  <a:srgbClr val="000000"/>
                </a:solidFill>
              </a:rPr>
              <a:t> are free to attend by both members and non-members of OWASP - and can be attended by anyone who is interested  in Application Security and Cyber Security in general.</a:t>
            </a:r>
            <a:endParaRPr/>
          </a:p>
        </p:txBody>
      </p:sp>
      <p:pic>
        <p:nvPicPr>
          <p:cNvPr id="95" name="Google Shape;95;p13"/>
          <p:cNvPicPr preferRelativeResize="0"/>
          <p:nvPr/>
        </p:nvPicPr>
        <p:blipFill rotWithShape="1">
          <a:blip r:embed="rId3">
            <a:alphaModFix/>
          </a:blip>
          <a:srcRect b="0" l="24354" r="32025" t="0"/>
          <a:stretch/>
        </p:blipFill>
        <p:spPr>
          <a:xfrm>
            <a:off x="7762175" y="2079625"/>
            <a:ext cx="3890999" cy="2918250"/>
          </a:xfrm>
          <a:prstGeom prst="rect">
            <a:avLst/>
          </a:prstGeom>
          <a:noFill/>
          <a:ln>
            <a:noFill/>
          </a:ln>
        </p:spPr>
      </p:pic>
      <p:sp>
        <p:nvSpPr>
          <p:cNvPr id="96" name="Google Shape;96;p13"/>
          <p:cNvSpPr txBox="1"/>
          <p:nvPr/>
        </p:nvSpPr>
        <p:spPr>
          <a:xfrm>
            <a:off x="8166100" y="5508625"/>
            <a:ext cx="3535680" cy="2616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100">
                <a:solidFill>
                  <a:srgbClr val="7F7F7F"/>
                </a:solidFill>
                <a:latin typeface="Calibri"/>
                <a:ea typeface="Calibri"/>
                <a:cs typeface="Calibri"/>
                <a:sym typeface="Calibri"/>
              </a:rPr>
              <a:t>Member Lounge at OWASP Conference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838200" y="216038"/>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OWASP Foundation</a:t>
            </a:r>
            <a:endParaRPr/>
          </a:p>
        </p:txBody>
      </p:sp>
      <p:sp>
        <p:nvSpPr>
          <p:cNvPr id="102" name="Google Shape;102;p14"/>
          <p:cNvSpPr txBox="1"/>
          <p:nvPr>
            <p:ph idx="1" type="body"/>
          </p:nvPr>
        </p:nvSpPr>
        <p:spPr>
          <a:xfrm>
            <a:off x="838200" y="1520825"/>
            <a:ext cx="11111400" cy="4290300"/>
          </a:xfrm>
          <a:prstGeom prst="rect">
            <a:avLst/>
          </a:prstGeom>
          <a:noFill/>
          <a:ln>
            <a:noFill/>
          </a:ln>
        </p:spPr>
        <p:txBody>
          <a:bodyPr anchorCtr="0" anchor="t" bIns="45700" lIns="91425" spcFirstLastPara="1" rIns="91425" wrap="square" tIns="45700">
            <a:noAutofit/>
          </a:bodyPr>
          <a:lstStyle/>
          <a:p>
            <a:pPr indent="-292100" lvl="0" marL="228600" rtl="0" algn="l">
              <a:lnSpc>
                <a:spcPct val="100000"/>
              </a:lnSpc>
              <a:spcBef>
                <a:spcPts val="0"/>
              </a:spcBef>
              <a:spcAft>
                <a:spcPts val="0"/>
              </a:spcAft>
              <a:buSzPts val="2800"/>
              <a:buChar char="•"/>
            </a:pPr>
            <a:r>
              <a:rPr lang="en-US"/>
              <a:t>We are a </a:t>
            </a:r>
            <a:r>
              <a:rPr b="1" lang="en-US"/>
              <a:t>Global not-for-profit charitable</a:t>
            </a:r>
            <a:r>
              <a:rPr lang="en-US"/>
              <a:t> organisation</a:t>
            </a:r>
            <a:endParaRPr/>
          </a:p>
          <a:p>
            <a:pPr indent="-292100" lvl="0" marL="228600" rtl="0" algn="l">
              <a:lnSpc>
                <a:spcPct val="100000"/>
              </a:lnSpc>
              <a:spcBef>
                <a:spcPts val="700"/>
              </a:spcBef>
              <a:spcAft>
                <a:spcPts val="0"/>
              </a:spcAft>
              <a:buSzPts val="2800"/>
              <a:buChar char="•"/>
            </a:pPr>
            <a:r>
              <a:rPr lang="en-US"/>
              <a:t>Vendor-Neutral Community</a:t>
            </a:r>
            <a:endParaRPr/>
          </a:p>
          <a:p>
            <a:pPr indent="-292100" lvl="0" marL="228600" rtl="0" algn="l">
              <a:lnSpc>
                <a:spcPct val="100000"/>
              </a:lnSpc>
              <a:spcBef>
                <a:spcPts val="700"/>
              </a:spcBef>
              <a:spcAft>
                <a:spcPts val="0"/>
              </a:spcAft>
              <a:buSzPts val="2800"/>
              <a:buChar char="•"/>
            </a:pPr>
            <a:r>
              <a:rPr b="1" lang="en-US"/>
              <a:t>Collective Wisdom </a:t>
            </a:r>
            <a:r>
              <a:rPr lang="en-US"/>
              <a:t>of the</a:t>
            </a:r>
            <a:r>
              <a:rPr b="1" lang="en-US"/>
              <a:t> Best Minds in Application Security Worldwide</a:t>
            </a:r>
            <a:endParaRPr b="1"/>
          </a:p>
          <a:p>
            <a:pPr indent="-292100" lvl="0" marL="228600" rtl="0" algn="l">
              <a:lnSpc>
                <a:spcPct val="100000"/>
              </a:lnSpc>
              <a:spcBef>
                <a:spcPts val="700"/>
              </a:spcBef>
              <a:spcAft>
                <a:spcPts val="0"/>
              </a:spcAft>
              <a:buSzPts val="2800"/>
              <a:buChar char="•"/>
            </a:pPr>
            <a:r>
              <a:rPr lang="en-US"/>
              <a:t>Provide </a:t>
            </a:r>
            <a:r>
              <a:rPr b="1" lang="en-US"/>
              <a:t>free</a:t>
            </a:r>
            <a:r>
              <a:rPr lang="en-US"/>
              <a:t> tools, guidance, documentation</a:t>
            </a:r>
            <a:endParaRPr/>
          </a:p>
          <a:p>
            <a:pPr indent="-292100" lvl="0" marL="228600" rtl="0" algn="l">
              <a:lnSpc>
                <a:spcPct val="100000"/>
              </a:lnSpc>
              <a:spcBef>
                <a:spcPts val="700"/>
              </a:spcBef>
              <a:spcAft>
                <a:spcPts val="0"/>
              </a:spcAft>
              <a:buSzPts val="2800"/>
              <a:buChar char="•"/>
            </a:pPr>
            <a:r>
              <a:rPr lang="en-US"/>
              <a:t>Meetings are </a:t>
            </a:r>
            <a:r>
              <a:rPr b="1" lang="en-US"/>
              <a:t>free to attend</a:t>
            </a:r>
            <a:r>
              <a:rPr lang="en-US"/>
              <a:t> </a:t>
            </a:r>
            <a:r>
              <a:rPr i="1" lang="en-US" sz="2400"/>
              <a:t>(free drinks &amp; food included)</a:t>
            </a:r>
            <a:endParaRPr sz="2900"/>
          </a:p>
          <a:p>
            <a:pPr indent="-292100" lvl="0" marL="228600" rtl="0" algn="l">
              <a:lnSpc>
                <a:spcPct val="100000"/>
              </a:lnSpc>
              <a:spcBef>
                <a:spcPts val="700"/>
              </a:spcBef>
              <a:spcAft>
                <a:spcPts val="0"/>
              </a:spcAft>
              <a:buSzPts val="2800"/>
              <a:buChar char="•"/>
            </a:pPr>
            <a:r>
              <a:rPr lang="en-US"/>
              <a:t>Meetings are usually </a:t>
            </a:r>
            <a:r>
              <a:rPr b="1" lang="en-US"/>
              <a:t>2-hour seminars</a:t>
            </a:r>
            <a:br>
              <a:rPr lang="en-US"/>
            </a:br>
            <a:r>
              <a:rPr i="1" lang="en-US" sz="2400"/>
              <a:t>(usually 2 main talks, with optional lightning talks)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World Wide</a:t>
            </a:r>
            <a:endParaRPr/>
          </a:p>
        </p:txBody>
      </p:sp>
      <p:sp>
        <p:nvSpPr>
          <p:cNvPr id="108" name="Google Shape;108;p15"/>
          <p:cNvSpPr txBox="1"/>
          <p:nvPr>
            <p:ph idx="1" type="body"/>
          </p:nvPr>
        </p:nvSpPr>
        <p:spPr>
          <a:xfrm>
            <a:off x="154700" y="1195875"/>
            <a:ext cx="10515600" cy="43512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3000"/>
              <a:buChar char="•"/>
            </a:pPr>
            <a:r>
              <a:rPr b="1" lang="en-US" sz="3000"/>
              <a:t>207 local Chapters in 56 countries… and counting!</a:t>
            </a:r>
            <a:endParaRPr sz="3200"/>
          </a:p>
          <a:p>
            <a:pPr indent="0" lvl="0" marL="0" rtl="0" algn="l">
              <a:spcBef>
                <a:spcPts val="1000"/>
              </a:spcBef>
              <a:spcAft>
                <a:spcPts val="0"/>
              </a:spcAft>
              <a:buNone/>
            </a:pPr>
            <a:r>
              <a:t/>
            </a:r>
            <a:endParaRPr/>
          </a:p>
        </p:txBody>
      </p:sp>
      <p:pic>
        <p:nvPicPr>
          <p:cNvPr id="109" name="Google Shape;109;p15"/>
          <p:cNvPicPr preferRelativeResize="0"/>
          <p:nvPr/>
        </p:nvPicPr>
        <p:blipFill>
          <a:blip r:embed="rId3">
            <a:alphaModFix/>
          </a:blip>
          <a:stretch>
            <a:fillRect/>
          </a:stretch>
        </p:blipFill>
        <p:spPr>
          <a:xfrm>
            <a:off x="1498938" y="1815175"/>
            <a:ext cx="7827125" cy="3790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OWASP Projects</a:t>
            </a:r>
            <a:endParaRPr/>
          </a:p>
        </p:txBody>
      </p:sp>
      <p:sp>
        <p:nvSpPr>
          <p:cNvPr id="115" name="Google Shape;115;p16"/>
          <p:cNvSpPr txBox="1"/>
          <p:nvPr>
            <p:ph idx="1" type="body"/>
          </p:nvPr>
        </p:nvSpPr>
        <p:spPr>
          <a:xfrm>
            <a:off x="154700" y="1195875"/>
            <a:ext cx="10515600" cy="43512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3000"/>
              <a:buChar char="•"/>
            </a:pPr>
            <a:r>
              <a:rPr b="1" lang="en-US" sz="3000"/>
              <a:t>189 Projects including 20 Flagship Projects</a:t>
            </a:r>
            <a:endParaRPr/>
          </a:p>
        </p:txBody>
      </p:sp>
      <p:pic>
        <p:nvPicPr>
          <p:cNvPr id="116" name="Google Shape;116;p16"/>
          <p:cNvPicPr preferRelativeResize="0"/>
          <p:nvPr/>
        </p:nvPicPr>
        <p:blipFill>
          <a:blip r:embed="rId3">
            <a:alphaModFix/>
          </a:blip>
          <a:stretch>
            <a:fillRect/>
          </a:stretch>
        </p:blipFill>
        <p:spPr>
          <a:xfrm>
            <a:off x="7660125" y="970299"/>
            <a:ext cx="4221675" cy="51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838200" y="216038"/>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UK Chapters</a:t>
            </a:r>
            <a:endParaRPr/>
          </a:p>
        </p:txBody>
      </p:sp>
      <p:sp>
        <p:nvSpPr>
          <p:cNvPr id="122" name="Google Shape;122;p17"/>
          <p:cNvSpPr txBox="1"/>
          <p:nvPr>
            <p:ph idx="1" type="body"/>
          </p:nvPr>
        </p:nvSpPr>
        <p:spPr>
          <a:xfrm>
            <a:off x="899625" y="1208775"/>
            <a:ext cx="3930900" cy="4699800"/>
          </a:xfrm>
          <a:prstGeom prst="rect">
            <a:avLst/>
          </a:prstGeom>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100"/>
              <a:buChar char="•"/>
            </a:pPr>
            <a:r>
              <a:rPr lang="en-US" sz="2100">
                <a:solidFill>
                  <a:srgbClr val="000000"/>
                </a:solidFill>
              </a:rPr>
              <a:t>Belfast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Birmingham</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Bristol</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Cambridge</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Dorset</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b="1" lang="en-US" sz="2100">
                <a:solidFill>
                  <a:srgbClr val="000000"/>
                </a:solidFill>
              </a:rPr>
              <a:t>London</a:t>
            </a:r>
            <a:endParaRPr b="1"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Manchester</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Newcastle</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Royal Holloway (inactive)</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Scotland</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Sheffield</a:t>
            </a:r>
            <a:endParaRPr sz="2100">
              <a:solidFill>
                <a:srgbClr val="000000"/>
              </a:solidFill>
            </a:endParaRPr>
          </a:p>
          <a:p>
            <a:pPr indent="-342900" lvl="0" marL="342900" rtl="0" algn="l">
              <a:lnSpc>
                <a:spcPct val="100000"/>
              </a:lnSpc>
              <a:spcBef>
                <a:spcPts val="500"/>
              </a:spcBef>
              <a:spcAft>
                <a:spcPts val="0"/>
              </a:spcAft>
              <a:buClr>
                <a:srgbClr val="000000"/>
              </a:buClr>
              <a:buSzPts val="2100"/>
              <a:buChar char="•"/>
            </a:pPr>
            <a:r>
              <a:rPr lang="en-US" sz="2100">
                <a:solidFill>
                  <a:srgbClr val="000000"/>
                </a:solidFill>
              </a:rPr>
              <a:t>Suffolk</a:t>
            </a:r>
            <a:endParaRPr sz="3200">
              <a:solidFill>
                <a:srgbClr val="000000"/>
              </a:solidFill>
            </a:endParaRPr>
          </a:p>
          <a:p>
            <a:pPr indent="0" lvl="0" marL="0" rtl="0" algn="l">
              <a:spcBef>
                <a:spcPts val="1000"/>
              </a:spcBef>
              <a:spcAft>
                <a:spcPts val="0"/>
              </a:spcAft>
              <a:buNone/>
            </a:pPr>
            <a:r>
              <a:t/>
            </a:r>
            <a:endParaRPr/>
          </a:p>
        </p:txBody>
      </p:sp>
      <p:pic>
        <p:nvPicPr>
          <p:cNvPr id="123" name="Google Shape;123;p17"/>
          <p:cNvPicPr preferRelativeResize="0"/>
          <p:nvPr/>
        </p:nvPicPr>
        <p:blipFill rotWithShape="1">
          <a:blip r:embed="rId3">
            <a:alphaModFix/>
          </a:blip>
          <a:srcRect b="0" l="0" r="0" t="0"/>
          <a:stretch/>
        </p:blipFill>
        <p:spPr>
          <a:xfrm>
            <a:off x="6344712" y="1382624"/>
            <a:ext cx="4192587" cy="4525962"/>
          </a:xfrm>
          <a:prstGeom prst="rect">
            <a:avLst/>
          </a:prstGeom>
          <a:noFill/>
          <a:ln>
            <a:noFill/>
          </a:ln>
          <a:effectLst>
            <a:outerShdw blurRad="63500" dir="5400000" dist="25400">
              <a:srgbClr val="000000">
                <a:alpha val="749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838200" y="216044"/>
            <a:ext cx="10515600" cy="7056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2900">
                <a:solidFill>
                  <a:srgbClr val="000000"/>
                </a:solidFill>
                <a:latin typeface="Candara"/>
                <a:ea typeface="Candara"/>
                <a:cs typeface="Candara"/>
                <a:sym typeface="Candara"/>
              </a:rPr>
              <a:t>We are all VOLUNTEERS!</a:t>
            </a:r>
            <a:endParaRPr/>
          </a:p>
        </p:txBody>
      </p:sp>
      <p:pic>
        <p:nvPicPr>
          <p:cNvPr id="129" name="Google Shape;129;p18"/>
          <p:cNvPicPr preferRelativeResize="0"/>
          <p:nvPr/>
        </p:nvPicPr>
        <p:blipFill rotWithShape="1">
          <a:blip r:embed="rId3">
            <a:alphaModFix/>
          </a:blip>
          <a:srcRect b="0" l="0" r="0" t="0"/>
          <a:stretch/>
        </p:blipFill>
        <p:spPr>
          <a:xfrm>
            <a:off x="4809337" y="1325237"/>
            <a:ext cx="2573337" cy="3079750"/>
          </a:xfrm>
          <a:prstGeom prst="rect">
            <a:avLst/>
          </a:prstGeom>
          <a:noFill/>
          <a:ln>
            <a:noFill/>
          </a:ln>
        </p:spPr>
      </p:pic>
      <p:sp>
        <p:nvSpPr>
          <p:cNvPr id="130" name="Google Shape;130;p18"/>
          <p:cNvSpPr txBox="1"/>
          <p:nvPr/>
        </p:nvSpPr>
        <p:spPr>
          <a:xfrm>
            <a:off x="4221912" y="4926662"/>
            <a:ext cx="3748200" cy="3699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45,000+ OWASP volunteers worldwide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